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76" r:id="rId24"/>
    <p:sldId id="277" r:id="rId25"/>
    <p:sldId id="278"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42DE0-2536-44DA-8458-CDB8616C10B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42DE0-2536-44DA-8458-CDB8616C10B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42DE0-2536-44DA-8458-CDB8616C10B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41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8688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0983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0259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82316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218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2132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7728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42DE0-2536-44DA-8458-CDB8616C10B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1393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5869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9258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42DE0-2536-44DA-8458-CDB8616C10B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542DE0-2536-44DA-8458-CDB8616C10B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542DE0-2536-44DA-8458-CDB8616C10B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542DE0-2536-44DA-8458-CDB8616C10B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42DE0-2536-44DA-8458-CDB8616C10B3}"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42DE0-2536-44DA-8458-CDB8616C10B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42DE0-2536-44DA-8458-CDB8616C10B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85AA-98FC-48B1-87F3-61227C4840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42DE0-2536-44DA-8458-CDB8616C10B3}" type="datetimeFigureOut">
              <a:rPr lang="en-US" smtClean="0"/>
              <a:t>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585AA-98FC-48B1-87F3-61227C4840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25/01/2018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8874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3912750"/>
            <a:ext cx="8839200" cy="95410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smtClean="0"/>
              <a:t>“Hendaklah kamu menjaga hak wanita dengan </a:t>
            </a:r>
          </a:p>
          <a:p>
            <a:pPr algn="ctr"/>
            <a:r>
              <a:rPr lang="ms-MY" sz="2800" i="1" dirty="0" smtClean="0"/>
              <a:t>sebaik-baiknya.”</a:t>
            </a:r>
            <a:endParaRPr lang="en-MY" sz="2800" dirty="0"/>
          </a:p>
        </p:txBody>
      </p:sp>
      <p:sp>
        <p:nvSpPr>
          <p:cNvPr id="5" name="Rectangle 4"/>
          <p:cNvSpPr/>
          <p:nvPr/>
        </p:nvSpPr>
        <p:spPr>
          <a:xfrm>
            <a:off x="0" y="1639837"/>
            <a:ext cx="9144000" cy="830997"/>
          </a:xfrm>
          <a:prstGeom prst="rect">
            <a:avLst/>
          </a:prstGeom>
          <a:solidFill>
            <a:srgbClr val="990000">
              <a:alpha val="15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اِسْتُوْصُوْا بِالنِّسَاءِ خَيْرًا.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417459"/>
            <a:ext cx="6705600" cy="1066800"/>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pembimbing</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mursyid</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pembela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447800" y="2667000"/>
            <a:ext cx="6705600" cy="1066800"/>
          </a:xfrm>
          <a:prstGeom prst="rect">
            <a:avLst/>
          </a:prstGeom>
          <a:ln>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mempastikan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moral yang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nut 5"/>
          <p:cNvSpPr/>
          <p:nvPr/>
        </p:nvSpPr>
        <p:spPr>
          <a:xfrm>
            <a:off x="609600" y="1493659"/>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4400" dirty="0">
              <a:ln>
                <a:solidFill>
                  <a:schemeClr val="bg1"/>
                </a:solidFill>
              </a:ln>
              <a:solidFill>
                <a:schemeClr val="bg1"/>
              </a:solidFill>
            </a:endParaRPr>
          </a:p>
        </p:txBody>
      </p:sp>
      <p:sp>
        <p:nvSpPr>
          <p:cNvPr id="7" name="Donut 6"/>
          <p:cNvSpPr/>
          <p:nvPr/>
        </p:nvSpPr>
        <p:spPr>
          <a:xfrm>
            <a:off x="609600" y="27432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4400" dirty="0">
              <a:ln>
                <a:solidFill>
                  <a:schemeClr val="bg1"/>
                </a:solidFill>
              </a:ln>
              <a:solidFill>
                <a:schemeClr val="bg1"/>
              </a:solidFill>
            </a:endParaRPr>
          </a:p>
        </p:txBody>
      </p:sp>
      <p:sp>
        <p:nvSpPr>
          <p:cNvPr id="8" name="Rectangle 7"/>
          <p:cNvSpPr/>
          <p:nvPr/>
        </p:nvSpPr>
        <p:spPr>
          <a:xfrm>
            <a:off x="1447800" y="4038600"/>
            <a:ext cx="6705600" cy="20574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dilayan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ihsan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mematuhi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kehendaknya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melembut</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tutur</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bicara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mengguriskan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hatinya</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Donut 8"/>
          <p:cNvSpPr/>
          <p:nvPr/>
        </p:nvSpPr>
        <p:spPr>
          <a:xfrm>
            <a:off x="609600" y="45720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4400" dirty="0">
              <a:ln>
                <a:solidFill>
                  <a:schemeClr val="bg1"/>
                </a:solidFill>
              </a:ln>
              <a:solidFill>
                <a:schemeClr val="bg1"/>
              </a:solidFill>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417458"/>
            <a:ext cx="6705600" cy="3916541"/>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suami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didera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fizikal</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emosi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effectLst>
                  <a:glow rad="101600">
                    <a:schemeClr val="tx1">
                      <a:alpha val="60000"/>
                    </a:schemeClr>
                  </a:glow>
                  <a:outerShdw blurRad="38100" dist="38100" dir="2700000" algn="tl">
                    <a:srgbClr val="000000">
                      <a:alpha val="43137"/>
                    </a:srgbClr>
                  </a:outerShdw>
                </a:effectLst>
                <a:latin typeface="+mj-lt"/>
              </a:rPr>
              <a:t>Penilaian</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ketakwaan</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seorang</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suami</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adalah</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bagaimana</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melayani</a:t>
            </a:r>
            <a:r>
              <a:rPr lang="en-US" sz="2400" b="1" dirty="0" smtClean="0">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effectLst>
                  <a:glow rad="101600">
                    <a:schemeClr val="tx1">
                      <a:alpha val="60000"/>
                    </a:schemeClr>
                  </a:glow>
                  <a:outerShdw blurRad="38100" dist="38100" dir="2700000" algn="tl">
                    <a:srgbClr val="000000">
                      <a:alpha val="43137"/>
                    </a:srgbClr>
                  </a:outerShdw>
                </a:effectLst>
                <a:latin typeface="+mj-lt"/>
              </a:rPr>
              <a:t>isterinya</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mj-lt"/>
            </a:endParaRPr>
          </a:p>
        </p:txBody>
      </p:sp>
      <p:sp>
        <p:nvSpPr>
          <p:cNvPr id="5" name="Donut 4"/>
          <p:cNvSpPr/>
          <p:nvPr/>
        </p:nvSpPr>
        <p:spPr>
          <a:xfrm>
            <a:off x="609600" y="18288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4400" dirty="0">
              <a:ln>
                <a:solidFill>
                  <a:schemeClr val="bg1"/>
                </a:solidFill>
              </a:ln>
              <a:solidFill>
                <a:schemeClr val="bg1"/>
              </a:solidFill>
            </a:endParaRPr>
          </a:p>
        </p:txBody>
      </p:sp>
      <p:sp>
        <p:nvSpPr>
          <p:cNvPr id="6" name="Right Arrow 5"/>
          <p:cNvSpPr/>
          <p:nvPr/>
        </p:nvSpPr>
        <p:spPr>
          <a:xfrm rot="5400000">
            <a:off x="6446393" y="4374006"/>
            <a:ext cx="747013" cy="2057400"/>
          </a:xfrm>
          <a:prstGeom prst="rightArrow">
            <a:avLst>
              <a:gd name="adj1" fmla="val 85235"/>
              <a:gd name="adj2" fmla="val 57910"/>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vert="vert270" rtlCol="0" anchor="ctr"/>
          <a:lstStyle/>
          <a:p>
            <a:pPr algn="ctr"/>
            <a:endPar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3912750"/>
            <a:ext cx="8839200" cy="181588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a:t>“Bertakwalah kamu kepada Allah dalam menghadapi kaum wanita. Sesungguhnya kamu mengahwini mereka dengan amanah  Allah dan kamu dihalalkan mendampingi mereka dengan kalimah Allah”.</a:t>
            </a:r>
            <a:r>
              <a:rPr lang="ms-MY" sz="2800" dirty="0"/>
              <a:t>  </a:t>
            </a:r>
            <a:endParaRPr lang="en-MY" sz="2800" dirty="0"/>
          </a:p>
        </p:txBody>
      </p:sp>
      <p:sp>
        <p:nvSpPr>
          <p:cNvPr id="5" name="Rectangle 4"/>
          <p:cNvSpPr/>
          <p:nvPr/>
        </p:nvSpPr>
        <p:spPr>
          <a:xfrm>
            <a:off x="0" y="161532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فَاتَّقُوْا اللهَ فِي النِّسَاءِ فَإِنَّكُمْ أَخَذْتُمُوْهُنَّ بِأَمَانَةِ اللهِ وَاسْتَحْلَلْتُمْ فُرُوْجَهُنَّ بِكَلِمَةِ اللهِ.</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417458"/>
            <a:ext cx="6705600" cy="3916541"/>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janda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balu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tunggal</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algn="ctr">
              <a:buFontTx/>
              <a:buChar char="-"/>
            </a:pP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simpati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penghormatan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r>
              <a:rPr lang="ms-MY" sz="2400" b="1" dirty="0">
                <a:effectLst>
                  <a:glow rad="101600">
                    <a:schemeClr val="tx1">
                      <a:alpha val="60000"/>
                    </a:schemeClr>
                  </a:glow>
                  <a:outerShdw blurRad="38100" dist="38100" dir="2700000" algn="tl">
                    <a:srgbClr val="000000">
                      <a:alpha val="43137"/>
                    </a:srgbClr>
                  </a:outerShdw>
                </a:effectLst>
              </a:rPr>
              <a:t>Nabi s.a.w  dalam sebuah hadith mengangkat darjat orang yang membantu wanita malang</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onut 4"/>
          <p:cNvSpPr/>
          <p:nvPr/>
        </p:nvSpPr>
        <p:spPr>
          <a:xfrm>
            <a:off x="609600" y="1493659"/>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4400" dirty="0">
              <a:ln>
                <a:solidFill>
                  <a:schemeClr val="bg1"/>
                </a:solidFill>
              </a:ln>
              <a:solidFill>
                <a:schemeClr val="bg1"/>
              </a:solidFill>
            </a:endParaRPr>
          </a:p>
        </p:txBody>
      </p:sp>
      <p:sp>
        <p:nvSpPr>
          <p:cNvPr id="6" name="Right Arrow 5"/>
          <p:cNvSpPr/>
          <p:nvPr/>
        </p:nvSpPr>
        <p:spPr>
          <a:xfrm rot="5400000">
            <a:off x="6446393" y="4374006"/>
            <a:ext cx="747013" cy="2057400"/>
          </a:xfrm>
          <a:prstGeom prst="rightArrow">
            <a:avLst>
              <a:gd name="adj1" fmla="val 85235"/>
              <a:gd name="adj2" fmla="val 57910"/>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vert="vert270" rtlCol="0" anchor="ctr"/>
          <a:lstStyle/>
          <a:p>
            <a:pPr algn="ctr"/>
            <a:endPar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1532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السَّاعِى عَلَى الْأَرْمَلَةِ وَالْمِسْكِيْنَ كَالْمُجَاهِدِ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فِيْ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سَبِيْلِ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الله.</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722258"/>
            <a:ext cx="6705600" cy="2773542"/>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perempuan</a:t>
            </a:r>
            <a:endPar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didiklah</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asas-asas</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meliputi</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2400" b="1" dirty="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onut 4"/>
          <p:cNvSpPr/>
          <p:nvPr/>
        </p:nvSpPr>
        <p:spPr>
          <a:xfrm>
            <a:off x="609600" y="24384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MY" sz="4400" dirty="0">
              <a:ln>
                <a:solidFill>
                  <a:schemeClr val="bg1"/>
                </a:solidFill>
              </a:ln>
              <a:solidFill>
                <a:schemeClr val="bg1"/>
              </a:solidFill>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447800" y="1447800"/>
            <a:ext cx="2819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Pertahankan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hak-hak</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Wanita</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menurut</a:t>
            </a:r>
            <a:r>
              <a:rPr lang="en-US" sz="2400" b="1" dirty="0" smtClean="0">
                <a:solidFill>
                  <a:schemeClr val="tx1"/>
                </a:solidFill>
                <a:latin typeface="Arial Black" pitchFamily="34" charset="0"/>
              </a:rPr>
              <a:t> Islam</a:t>
            </a:r>
            <a:endParaRPr lang="en-US" sz="3600" b="1" dirty="0">
              <a:solidFill>
                <a:srgbClr val="FC10DA"/>
              </a:solidFill>
              <a:latin typeface="Arial Black" pitchFamily="34" charset="0"/>
            </a:endParaRPr>
          </a:p>
        </p:txBody>
      </p:sp>
      <p:sp>
        <p:nvSpPr>
          <p:cNvPr id="4" name="Rectangle 3"/>
          <p:cNvSpPr/>
          <p:nvPr/>
        </p:nvSpPr>
        <p:spPr>
          <a:xfrm>
            <a:off x="4876800" y="1447800"/>
            <a:ext cx="2819400" cy="12954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b="1" dirty="0" smtClean="0">
              <a:solidFill>
                <a:schemeClr val="bg1"/>
              </a:solidFill>
              <a:latin typeface="Arial Black" pitchFamily="34" charset="0"/>
            </a:endParaRPr>
          </a:p>
          <a:p>
            <a:pPr algn="ctr"/>
            <a:r>
              <a:rPr lang="en-US" sz="2400" b="1" dirty="0" err="1" smtClean="0">
                <a:solidFill>
                  <a:schemeClr val="tx1"/>
                </a:solidFill>
                <a:latin typeface="Arial Black" pitchFamily="34" charset="0"/>
              </a:rPr>
              <a:t>Jangan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memperalatkan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wanita</a:t>
            </a:r>
            <a:endParaRPr lang="fi-FI" sz="2400" b="1" dirty="0">
              <a:solidFill>
                <a:schemeClr val="tx1"/>
              </a:solidFill>
              <a:latin typeface="Arial Black" pitchFamily="34" charset="0"/>
            </a:endParaRPr>
          </a:p>
          <a:p>
            <a:pPr algn="ctr"/>
            <a:endParaRPr lang="en-US" sz="3600" b="1" dirty="0">
              <a:solidFill>
                <a:schemeClr val="bg1"/>
              </a:solidFill>
              <a:latin typeface="Arial Black" pitchFamily="34" charset="0"/>
            </a:endParaRPr>
          </a:p>
        </p:txBody>
      </p:sp>
      <p:sp>
        <p:nvSpPr>
          <p:cNvPr id="5" name="Up Arrow 4"/>
          <p:cNvSpPr/>
          <p:nvPr/>
        </p:nvSpPr>
        <p:spPr>
          <a:xfrm rot="10800000">
            <a:off x="3048888" y="2636323"/>
            <a:ext cx="1066800" cy="1066800"/>
          </a:xfrm>
          <a:prstGeom prst="upArrow">
            <a:avLst>
              <a:gd name="adj1" fmla="val 331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036022" y="3581400"/>
            <a:ext cx="3013465" cy="2362200"/>
          </a:xfrm>
          <a:prstGeom prst="star7">
            <a:avLst/>
          </a:prstGeom>
          <a:ln>
            <a:solidFill>
              <a:schemeClr val="tx1"/>
            </a:solidFill>
          </a:ln>
          <a:effectLst>
            <a:glow rad="101600">
              <a:srgbClr val="FF0000">
                <a:alpha val="60000"/>
              </a:srgb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tx1"/>
                </a:solidFill>
                <a:latin typeface="Arial Black" pitchFamily="34" charset="0"/>
              </a:rPr>
              <a:t>Hargai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Wanita</a:t>
            </a:r>
            <a:endParaRPr lang="en-MY" sz="2400" dirty="0"/>
          </a:p>
        </p:txBody>
      </p:sp>
      <p:sp>
        <p:nvSpPr>
          <p:cNvPr id="7" name="Up Arrow 6"/>
          <p:cNvSpPr/>
          <p:nvPr/>
        </p:nvSpPr>
        <p:spPr>
          <a:xfrm rot="10800000">
            <a:off x="4797629" y="2658094"/>
            <a:ext cx="1066800" cy="1066800"/>
          </a:xfrm>
          <a:prstGeom prst="upArrow">
            <a:avLst>
              <a:gd name="adj1" fmla="val 331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12835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505200"/>
            <a:ext cx="8839200" cy="2677656"/>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a:effectLst>
                  <a:outerShdw blurRad="38100" dist="38100" dir="2700000" algn="tl">
                    <a:srgbClr val="000000">
                      <a:alpha val="43137"/>
                    </a:srgbClr>
                  </a:outerShdw>
                </a:effectLst>
              </a:rPr>
              <a:t>“Sesiapa yang beramal salih, dari lelaki atau perempuan sedang ia beriman, maka sungguh Kami akan menghidupkan dia dengan kehidupan yang baik; dan sesungguhnya Kami akan membalas mereka, dengan pahala yang lebih baik dari apa yang mereka telah kerjakan.”</a:t>
            </a:r>
            <a:endParaRPr lang="en-MY" sz="2600" dirty="0">
              <a:effectLst>
                <a:outerShdw blurRad="38100" dist="38100" dir="2700000" algn="tl">
                  <a:srgbClr val="000000">
                    <a:alpha val="43137"/>
                  </a:srgbClr>
                </a:outerShdw>
              </a:effectLst>
            </a:endParaRPr>
          </a:p>
        </p:txBody>
      </p:sp>
      <p:sp>
        <p:nvSpPr>
          <p:cNvPr id="5" name="Rectangle 4"/>
          <p:cNvSpPr/>
          <p:nvPr/>
        </p:nvSpPr>
        <p:spPr>
          <a:xfrm>
            <a:off x="0" y="1311295"/>
            <a:ext cx="9144000" cy="1508105"/>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مَنْ عَمِلَ صَالِحًا مِّن ذَكَرٍ أَوْ أُنثَىٰ وَهُوَ مُؤْمِنٌ فَلَنُحْيِيَنَّهُ حَيَاةً طَيِّبَةً ۖ وَلَنَجْزِيَنَّهُمْ أَجْرَهُم بِأَحْسَنِ مَا كَانُوا يَعْمَلُونَ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5257800" y="2895600"/>
            <a:ext cx="38862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effectLst/>
                <a:latin typeface="Baskerville Old Face" pitchFamily="18" charset="0"/>
              </a:rPr>
              <a:t>An </a:t>
            </a:r>
            <a:r>
              <a:rPr lang="en-US" sz="2400" i="1" dirty="0" err="1" smtClean="0">
                <a:ln>
                  <a:solidFill>
                    <a:sysClr val="windowText" lastClr="000000"/>
                  </a:solidFill>
                </a:ln>
                <a:effectLst/>
                <a:latin typeface="Baskerville Old Face" pitchFamily="18" charset="0"/>
              </a:rPr>
              <a:t>Nahl</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latin typeface="Baskerville Old Face" pitchFamily="18" charset="0"/>
              </a:rPr>
              <a:t>97</a:t>
            </a:r>
            <a:endParaRPr lang="en-US" sz="2400" i="1" dirty="0">
              <a:ln>
                <a:solidFill>
                  <a:sysClr val="windowText" lastClr="000000"/>
                </a:solidFill>
              </a:ln>
              <a:effectLst/>
              <a:latin typeface="Baskerville Old Face" pitchFamily="18"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2" y="1600200"/>
            <a:ext cx="9144032" cy="3477875"/>
          </a:xfrm>
          <a:prstGeom prst="rect">
            <a:avLst/>
          </a:prstGeom>
          <a:solidFill>
            <a:schemeClr val="tx1">
              <a:alpha val="1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TextBox 2"/>
          <p:cNvSpPr txBox="1"/>
          <p:nvPr/>
        </p:nvSpPr>
        <p:spPr>
          <a:xfrm>
            <a:off x="399992" y="469244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1524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1120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848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9511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52400" y="1630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51859"/>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1629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16424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76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30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266640" y="1600200"/>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a:solidFill>
                  <a:srgbClr val="FFFF00"/>
                </a:solidFill>
                <a:effectLst>
                  <a:glow rad="101600">
                    <a:schemeClr val="tx1">
                      <a:alpha val="60000"/>
                    </a:schemeClr>
                  </a:glow>
                </a:effectLst>
                <a:cs typeface="Traditional Arabic" pitchFamily="2" charset="-78"/>
              </a:rPr>
              <a:t>وَعَلَى آلِهِ وَأَصْحَابِهِ وَأَتْبَاعِهِ إِلَى يَوْمِ الدِّيْنِ.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3819872"/>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804810"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12203"/>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60420"/>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501480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63766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88356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12552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1418000"/>
            <a:ext cx="9144000" cy="1938992"/>
          </a:xfrm>
          <a:prstGeom prst="rect">
            <a:avLst/>
          </a:prstGeom>
          <a:solidFill>
            <a:schemeClr val="accent2">
              <a:lumMod val="50000"/>
              <a:alpha val="29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76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4519"/>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1939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02077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13534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23173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838770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856775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839758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70032"/>
            <a:ext cx="9144000" cy="5555367"/>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26</a:t>
            </a:r>
            <a:r>
              <a:rPr lang="en-MY" sz="1600" b="1" dirty="0" smtClean="0">
                <a:solidFill>
                  <a:prstClr val="black"/>
                </a:solidFill>
                <a:effectLst>
                  <a:outerShdw blurRad="38100" dist="38100" dir="2700000" algn="tl">
                    <a:srgbClr val="000000">
                      <a:alpha val="43137"/>
                    </a:srgbClr>
                  </a:outerShdw>
                </a:effectLst>
                <a:cs typeface="Arial" charset="0"/>
              </a:rPr>
              <a:t>/1/2018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ISLAM MENGHARGAI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WANITA</a:t>
            </a: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DALAM </a:t>
            </a:r>
            <a:r>
              <a:rPr lang="en-MY" b="1" dirty="0">
                <a:solidFill>
                  <a:prstClr val="black"/>
                </a:solidFill>
                <a:effectLst>
                  <a:outerShdw blurRad="38100" dist="38100" dir="2700000" algn="tl">
                    <a:srgbClr val="000000">
                      <a:alpha val="43137"/>
                    </a:srgbClr>
                  </a:outerShdw>
                </a:effectLst>
                <a:cs typeface="Arial" charset="0"/>
              </a:rPr>
              <a:t>ISLAM HAK- HAK DAN PENGHARGAAN PADA WANITA DIPERKENALKAN SEAWAL KEMUNCULAN ISLAM ITU SENDIRI SEPERTI PERINTAH ALLAH DALAM SURAH ANNISA' SUPAYA PARA ISTERI DILAYAN DENGAN SEBAIK- BAIKNYA WALAUPUN TERDAPAT PERKARA YG TIDAK DISENANGI PADA MEREKA</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 </a:t>
            </a:r>
            <a:r>
              <a:rPr lang="en-MY" b="1" dirty="0">
                <a:solidFill>
                  <a:prstClr val="black"/>
                </a:solidFill>
                <a:effectLst>
                  <a:outerShdw blurRad="38100" dist="38100" dir="2700000" algn="tl">
                    <a:srgbClr val="000000">
                      <a:alpha val="43137"/>
                    </a:srgbClr>
                  </a:outerShdw>
                </a:effectLst>
                <a:cs typeface="Arial" charset="0"/>
              </a:rPr>
              <a:t>NABI SAW MENEGAKKAN BAHAWA BAGINDA SENDIRI SUAMI TERBAIK KEPADA ISTERI DAN </a:t>
            </a:r>
            <a:r>
              <a:rPr lang="en-MY" b="1" dirty="0" smtClean="0">
                <a:solidFill>
                  <a:prstClr val="black"/>
                </a:solidFill>
                <a:effectLst>
                  <a:outerShdw blurRad="38100" dist="38100" dir="2700000" algn="tl">
                    <a:srgbClr val="000000">
                      <a:alpha val="43137"/>
                    </a:srgbClr>
                  </a:outerShdw>
                </a:effectLst>
                <a:cs typeface="Arial" charset="0"/>
              </a:rPr>
              <a:t>KELUARGA.</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BAGINDA </a:t>
            </a:r>
            <a:r>
              <a:rPr lang="en-MY" b="1" dirty="0">
                <a:solidFill>
                  <a:prstClr val="black"/>
                </a:solidFill>
                <a:effectLst>
                  <a:outerShdw blurRad="38100" dist="38100" dir="2700000" algn="tl">
                    <a:srgbClr val="000000">
                      <a:alpha val="43137"/>
                    </a:srgbClr>
                  </a:outerShdw>
                </a:effectLst>
                <a:cs typeface="Arial" charset="0"/>
              </a:rPr>
              <a:t>SENTIASA MENGINGATI KAUM LELAKI SUPAYA BERLAKU BAIK, MENGHORMATI, MEMBERI KECAKNAAN, MELINDUNGI DAN MENJAGA KEBAJIKAN KAUM WANITA.  PERINGATAN SEPERTI INI DITEKANKAN LAGI DALAM KHUTBAH TERAKHIR BAGINDA DI PADANG ARAFAT</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TEGASNYA </a:t>
            </a:r>
            <a:r>
              <a:rPr lang="en-MY" b="1" dirty="0">
                <a:solidFill>
                  <a:prstClr val="black"/>
                </a:solidFill>
                <a:effectLst>
                  <a:outerShdw blurRad="38100" dist="38100" dir="2700000" algn="tl">
                    <a:srgbClr val="000000">
                      <a:alpha val="43137"/>
                    </a:srgbClr>
                  </a:outerShdw>
                </a:effectLst>
                <a:cs typeface="Arial" charset="0"/>
              </a:rPr>
              <a:t>ISLAM MAHU KAUM LELAKI MEMBIMBING KAUM WANITA MENDIDIK SUPAYA MEREKA BERMORAL TINGGI  MELAYANI DENGAN TUTUR KATA SOPAN TERUTAMA PARA IBU DAN MENJADIKAN ISTERI SEBAGAI AMANAH ALLAH.</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59136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228600" y="1143000"/>
            <a:ext cx="8572560" cy="2308324"/>
          </a:xfrm>
          <a:prstGeom prst="rect">
            <a:avLst/>
          </a:prstGeom>
          <a:solidFill>
            <a:srgbClr val="99000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الْقِيَامَة.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3689250"/>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2860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714348"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02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وَقُوْمُوْا بِمَا أَوْجَبَهُ اللهُ عَلَيْكُمْ نَحْوَ النِّسَاءِ أُمَّهَاتٍ وَزَوْجَاتٍ وَبَنَاتٍ وَأَخَوَاتٍ أَوْ قَرِيْبَاتٍ.</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706703"/>
            <a:ext cx="8610600" cy="2308324"/>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dilarang-Nya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Laksanakan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tanggungjawab</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digariskan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terhadap</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kaum</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wanita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sebagai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ibu</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isteri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anak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kaum</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kerabat</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wanita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5029200" y="3195935"/>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err="1" smtClean="0">
                <a:ln>
                  <a:solidFill>
                    <a:sysClr val="windowText" lastClr="000000"/>
                  </a:solidFill>
                </a:ln>
                <a:effectLst/>
                <a:latin typeface="Baskerville Old Face" pitchFamily="18" charset="0"/>
              </a:rPr>
              <a:t>Nisa</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19</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267200"/>
            <a:ext cx="8839200" cy="1815882"/>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a:t>“…. Dan bergaullah dengan mereka secara baik. Kemudian jika kamu bencikan mereka, kerana mungkin kamu bencikan sesuatu, sedang Allah hendak menjadikan pada apa yang kamu benci itu kebaikan yang banyak (untuk kamu).”</a:t>
            </a:r>
            <a:endParaRPr lang="en-MY" sz="2800" dirty="0"/>
          </a:p>
        </p:txBody>
      </p:sp>
      <p:sp>
        <p:nvSpPr>
          <p:cNvPr id="5" name="Rectangle 4"/>
          <p:cNvSpPr/>
          <p:nvPr/>
        </p:nvSpPr>
        <p:spPr>
          <a:xfrm>
            <a:off x="0" y="1598474"/>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وَعَاشِرُوهُنَّ بِالْمَعْرُوفِ ۚ فَإِن كَرِهْتُمُوهُنَّ فَعَسَىٰ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تَكْرَهُوا شَيْئًا وَيَجْعَلَ اللَّهُ فِيهِ خَيْرًا كَثِيرًا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461665"/>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Layanan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22860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3912750"/>
            <a:ext cx="8839200" cy="1384995"/>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a:t>“Yang terbaik dikalangan kamu ialah yang paling baik terhadap isterinya dan aku adalah yang terbaik di antara kamu dalam melayani isteri.”</a:t>
            </a:r>
            <a:endParaRPr lang="en-MY" sz="2800" dirty="0"/>
          </a:p>
        </p:txBody>
      </p:sp>
      <p:sp>
        <p:nvSpPr>
          <p:cNvPr id="5" name="Rectangle 4"/>
          <p:cNvSpPr/>
          <p:nvPr/>
        </p:nvSpPr>
        <p:spPr>
          <a:xfrm>
            <a:off x="0" y="161532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خَيْرُكُمْ خَيْرُكُمْ لِأَهْلِهِ وَأَنَا خَيْرُكُمْ لِأَهْلِيْ.  </a:t>
            </a:r>
            <a:r>
              <a:rPr lang="ar-SA"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التَّرْمِذِيْ</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5029200" y="396240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t>
            </a:r>
            <a:r>
              <a:rPr lang="en-US" sz="2400" i="1" dirty="0" smtClean="0">
                <a:ln>
                  <a:solidFill>
                    <a:sysClr val="windowText" lastClr="000000"/>
                  </a:solidFill>
                </a:ln>
                <a:effectLst/>
                <a:latin typeface="Baskerville Old Face" pitchFamily="18" charset="0"/>
              </a:rPr>
              <a:t>At </a:t>
            </a:r>
            <a:r>
              <a:rPr lang="en-US" sz="2400" i="1" dirty="0" err="1" smtClean="0">
                <a:ln>
                  <a:solidFill>
                    <a:sysClr val="windowText" lastClr="000000"/>
                  </a:solidFill>
                </a:ln>
                <a:effectLst/>
                <a:latin typeface="Baskerville Old Face" pitchFamily="18" charset="0"/>
              </a:rPr>
              <a:t>Taubah</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effectLst/>
                <a:latin typeface="Baskerville Old Face" pitchFamily="18" charset="0"/>
              </a:rPr>
              <a:t>71</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228600" y="4347865"/>
            <a:ext cx="8839200" cy="2308324"/>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400" i="1" dirty="0"/>
              <a:t>“Dan orang yang beriman, lelaki dan perempuan, setengahnya menjadi penolong bagi setengahnya yang lain; mereka menyuruh berbuat baik, dan melarang daripada berbuat kejahatan; dan mereka mendirikan sembahyang dan memberi zakat, serta ta'at kepada Allah dan Rasul-Nya. Mereka itu akan diberi rahmat oleh Allah; sesungguhnya Allah Maha Kuasa, lagi Maha Bijaksana”.</a:t>
            </a:r>
            <a:endParaRPr lang="en-MY" sz="2400" dirty="0"/>
          </a:p>
        </p:txBody>
      </p:sp>
      <p:sp>
        <p:nvSpPr>
          <p:cNvPr id="5" name="Rectangle 4"/>
          <p:cNvSpPr/>
          <p:nvPr/>
        </p:nvSpPr>
        <p:spPr>
          <a:xfrm>
            <a:off x="0" y="914400"/>
            <a:ext cx="9144000" cy="3046988"/>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وَالْمُؤْمِنُونَ وَالْمُؤْمِنَاتُ بَعْضُهُمْ أَوْلِيَاءُ بَعْضٍ ۚ يَأْمُرُونَ بِالْمَعْرُوفِ وَيَنْهَوْنَ عَنِ الْمُنكَرِ وَيُقِيمُونَ الصَّلَاةَ وَيُؤْتُونَ الزَّكَاةَ وَيُطِيعُونَ اللَّهَ وَرَسُولَهُ ۚ أُولَٰئِكَ سَيَرْحَمُهُمُ اللَّهُ ۗ إِنَّ اللَّهَ عَزِيزٌ حَكِيمٌ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152400" y="152400"/>
            <a:ext cx="5867400" cy="830997"/>
          </a:xfrm>
          <a:prstGeom prst="rect">
            <a:avLst/>
          </a:prstGeom>
          <a:solidFill>
            <a:schemeClr val="bg1"/>
          </a:solidFill>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Ma’ruf</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233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1439</Words>
  <Application>Microsoft Office PowerPoint</Application>
  <PresentationFormat>On-screen Show (4:3)</PresentationFormat>
  <Paragraphs>134</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4</cp:revision>
  <dcterms:created xsi:type="dcterms:W3CDTF">2018-01-23T05:08:08Z</dcterms:created>
  <dcterms:modified xsi:type="dcterms:W3CDTF">2018-01-25T08:23:21Z</dcterms:modified>
</cp:coreProperties>
</file>